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273" r:id="rId1"/>
  </p:sldMasterIdLst>
  <p:sldIdLst>
    <p:sldId id="257" r:id="rId2"/>
    <p:sldId id="269" r:id="rId3"/>
    <p:sldId id="273" r:id="rId4"/>
    <p:sldId id="259" r:id="rId5"/>
    <p:sldId id="271" r:id="rId6"/>
    <p:sldId id="261" r:id="rId7"/>
    <p:sldId id="262" r:id="rId8"/>
  </p:sldIdLst>
  <p:sldSz cx="12192000" cy="6858000"/>
  <p:notesSz cx="6858000" cy="9144000"/>
  <p:embeddedFontLst>
    <p:embeddedFont>
      <p:font typeface="Tahoma" panose="020B0604030504040204" pitchFamily="34" charset="0"/>
      <p:regular r:id="rId9"/>
      <p:bold r:id="rId10"/>
    </p:embeddedFont>
    <p:embeddedFont>
      <p:font typeface="B Nazanin" panose="00000400000000000000" pitchFamily="2" charset="-78"/>
      <p:regular r:id="rId11"/>
      <p:bold r:id="rId12"/>
    </p:embeddedFont>
    <p:embeddedFont>
      <p:font typeface="2  Nazanin" panose="00000400000000000000" pitchFamily="2" charset="-78"/>
      <p:regular r:id="rId13"/>
      <p:bold r:id="rId14"/>
    </p:embeddedFont>
    <p:embeddedFont>
      <p:font typeface="Wingdings 3" panose="05040102010807070707" pitchFamily="18" charset="2"/>
      <p:regular r:id="rId15"/>
    </p:embeddedFont>
    <p:embeddedFont>
      <p:font typeface="Titr" panose="00000700000000000000" pitchFamily="2" charset="-78"/>
      <p:bold r:id="rId16"/>
    </p:embeddedFont>
    <p:embeddedFont>
      <p:font typeface="B Titr" panose="00000700000000000000" pitchFamily="2" charset="-78"/>
      <p:bold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5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1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8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8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8917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29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76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7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7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7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2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7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5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6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5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5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087" y="99753"/>
            <a:ext cx="8212975" cy="5941609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/>
              <a:t> 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8640" y="4261878"/>
            <a:ext cx="7992888" cy="1498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1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3"/>
                </a:solidFill>
                <a:cs typeface="B Nazanin" pitchFamily="2" charset="-78"/>
              </a:rPr>
              <a:t>   </a:t>
            </a:r>
            <a:endParaRPr lang="fa-IR" sz="1600" b="1" dirty="0">
              <a:ln/>
              <a:solidFill>
                <a:schemeClr val="accent3"/>
              </a:solidFill>
              <a:cs typeface="B Nazanin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23342-B9FB-7622-D087-03DBD66B5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8" y="1895304"/>
            <a:ext cx="7875679" cy="28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087" y="99753"/>
            <a:ext cx="8212975" cy="5941609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/>
              <a:t> 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8640" y="4261878"/>
            <a:ext cx="7992888" cy="1498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1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3"/>
                </a:solidFill>
                <a:cs typeface="B Nazanin" pitchFamily="2" charset="-78"/>
              </a:rPr>
              <a:t>   نودونهمین نشست</a:t>
            </a:r>
            <a:br>
              <a:rPr lang="fa-IR" sz="31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3"/>
                </a:solidFill>
                <a:cs typeface="B Nazanin" pitchFamily="2" charset="-78"/>
              </a:rPr>
            </a:br>
            <a:r>
              <a:rPr lang="fa-IR" sz="31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3"/>
                </a:solidFill>
                <a:cs typeface="B Nazanin" pitchFamily="2" charset="-78"/>
              </a:rPr>
              <a:t>کمیته تخصصی نام‌نگاری و یکسان‌سازی نام‌های جغرافیایی ایران</a:t>
            </a:r>
            <a: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  <a:t/>
            </a:r>
            <a:b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</a:br>
            <a: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  <a:t/>
            </a:r>
            <a:b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</a:br>
            <a: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  <a:t/>
            </a:r>
            <a:b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</a:br>
            <a:endParaRPr lang="fa-IR" sz="1600" b="1" dirty="0">
              <a:ln/>
              <a:solidFill>
                <a:schemeClr val="accent3"/>
              </a:solidFill>
              <a:cs typeface="B Nazanin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317520"/>
              </p:ext>
            </p:extLst>
          </p:nvPr>
        </p:nvGraphicFramePr>
        <p:xfrm>
          <a:off x="1348640" y="753896"/>
          <a:ext cx="2590541" cy="292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r:id="rId3" imgW="3017520" imgH="3401280" progId="">
                  <p:embed/>
                </p:oleObj>
              </mc:Choice>
              <mc:Fallback>
                <p:oleObj r:id="rId3" imgW="3017520" imgH="3401280" progId="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8640" y="753896"/>
                        <a:ext cx="2590541" cy="292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625" y="1080101"/>
            <a:ext cx="2387221" cy="28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087" y="99753"/>
            <a:ext cx="8212975" cy="5941609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/>
              <a:t> 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7724" y="1413165"/>
            <a:ext cx="6493804" cy="434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  <a:t/>
            </a:r>
            <a:b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</a:br>
            <a: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  <a:t/>
            </a:r>
            <a:b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</a:br>
            <a: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  <a:t/>
            </a:r>
            <a:b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</a:br>
            <a:endParaRPr lang="fa-IR" sz="1600" b="1" dirty="0">
              <a:ln/>
              <a:solidFill>
                <a:schemeClr val="accent3"/>
              </a:solidFill>
              <a:cs typeface="B Nazanin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406054"/>
              </p:ext>
            </p:extLst>
          </p:nvPr>
        </p:nvGraphicFramePr>
        <p:xfrm>
          <a:off x="525681" y="346572"/>
          <a:ext cx="1941636" cy="218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r:id="rId3" imgW="3017520" imgH="3401280" progId="">
                  <p:embed/>
                </p:oleObj>
              </mc:Choice>
              <mc:Fallback>
                <p:oleObj r:id="rId3" imgW="3017520" imgH="3401280" progId="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681" y="346572"/>
                        <a:ext cx="1941636" cy="2188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56705" y="3387231"/>
            <a:ext cx="9210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fa-IR" dirty="0">
                <a:solidFill>
                  <a:prstClr val="black">
                    <a:lumMod val="75000"/>
                    <a:lumOff val="25000"/>
                  </a:prstClr>
                </a:solidFill>
                <a:cs typeface="Titr" panose="00000700000000000000" pitchFamily="2" charset="-78"/>
              </a:rPr>
              <a:t>مروری بر مصوبات </a:t>
            </a:r>
            <a:r>
              <a:rPr lang="fa-IR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tr" panose="00000700000000000000" pitchFamily="2" charset="-78"/>
              </a:rPr>
              <a:t>نودوهشتمین </a:t>
            </a:r>
            <a:r>
              <a:rPr lang="fa-IR" dirty="0">
                <a:solidFill>
                  <a:prstClr val="black">
                    <a:lumMod val="75000"/>
                    <a:lumOff val="25000"/>
                  </a:prstClr>
                </a:solidFill>
                <a:cs typeface="Titr" panose="00000700000000000000" pitchFamily="2" charset="-78"/>
              </a:rPr>
              <a:t>نشست کمیته تخصصی نام‌نگاری و یکسان‌سازی نام‌های </a:t>
            </a:r>
            <a:r>
              <a:rPr lang="fa-IR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tr" panose="00000700000000000000" pitchFamily="2" charset="-78"/>
              </a:rPr>
              <a:t>جغرافیایی ایران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01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182880"/>
            <a:ext cx="1545709" cy="1737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869" y="182880"/>
            <a:ext cx="7298576" cy="5858482"/>
          </a:xfrm>
        </p:spPr>
        <p:txBody>
          <a:bodyPr>
            <a:normAutofit/>
          </a:bodyPr>
          <a:lstStyle/>
          <a:p>
            <a:pPr algn="ctr" rtl="1"/>
            <a:r>
              <a:rPr lang="fa-IR" sz="1200" dirty="0" smtClean="0">
                <a:cs typeface="Titr" panose="00000700000000000000" pitchFamily="2" charset="-78"/>
              </a:rPr>
              <a:t>مروری بر مصوبات نودوهشتمین نشست کمیته تخصصی نام‌نگاری و یکسان‌سازی نام‌های جغرافیایی</a:t>
            </a:r>
            <a:endParaRPr lang="en-US" sz="1200" dirty="0" smtClean="0">
              <a:cs typeface="Titr" panose="00000700000000000000" pitchFamily="2" charset="-78"/>
            </a:endParaRPr>
          </a:p>
          <a:p>
            <a:pPr algn="just" rtl="1"/>
            <a:endParaRPr lang="en-US" dirty="0" smtClean="0">
              <a:cs typeface="Titr" panose="00000700000000000000" pitchFamily="2" charset="-78"/>
            </a:endParaRPr>
          </a:p>
          <a:p>
            <a:pPr algn="just" rtl="1"/>
            <a:endParaRPr lang="fa-IR" dirty="0" smtClean="0">
              <a:cs typeface="Titr" panose="00000700000000000000" pitchFamily="2" charset="-78"/>
            </a:endParaRPr>
          </a:p>
          <a:p>
            <a:pPr algn="just" rtl="1"/>
            <a:endParaRPr lang="en-US" dirty="0">
              <a:cs typeface="Titr" panose="00000700000000000000" pitchFamily="2" charset="-78"/>
            </a:endParaRPr>
          </a:p>
          <a:p>
            <a:pPr algn="just" rtl="1"/>
            <a:r>
              <a:rPr lang="fa-IR" dirty="0">
                <a:cs typeface="Titr" panose="00000700000000000000" pitchFamily="2" charset="-78"/>
              </a:rPr>
              <a:t>1</a:t>
            </a:r>
            <a:r>
              <a:rPr lang="fa-IR" sz="1600" dirty="0">
                <a:cs typeface="Titr" panose="00000700000000000000" pitchFamily="2" charset="-78"/>
              </a:rPr>
              <a:t>) </a:t>
            </a:r>
            <a:r>
              <a:rPr lang="fa-IR" sz="1600" b="1" dirty="0" smtClean="0">
                <a:cs typeface="2  Nazanin" panose="00000400000000000000" pitchFamily="2" charset="-78"/>
              </a:rPr>
              <a:t>به </a:t>
            </a:r>
            <a:r>
              <a:rPr lang="fa-IR" sz="1600" b="1" dirty="0">
                <a:cs typeface="2  Nazanin" panose="00000400000000000000" pitchFamily="2" charset="-78"/>
              </a:rPr>
              <a:t>پیشنهاد نماینده وزارت میراث فرهنگی، گردشگری و صنایع دستی مقرر شد، دبیرخانه کمیته موضوع استفاده از نام مجعول به جای نام «خلیج فارس» در سایت اتحادیه بین المللی حفاظت طبیعت </a:t>
            </a:r>
            <a:r>
              <a:rPr lang="en-US" sz="1600" b="1" dirty="0">
                <a:cs typeface="2  Nazanin" panose="00000400000000000000" pitchFamily="2" charset="-78"/>
              </a:rPr>
              <a:t>IUCN</a:t>
            </a:r>
            <a:r>
              <a:rPr lang="fa-IR" sz="1600" b="1" dirty="0">
                <a:cs typeface="2  Nazanin" panose="00000400000000000000" pitchFamily="2" charset="-78"/>
              </a:rPr>
              <a:t>را بررسی و در صورت صحت مطلب، اقدامات لازم در این خصوص را بعمل آورد</a:t>
            </a:r>
            <a:r>
              <a:rPr lang="fa-IR" sz="1600" b="1" dirty="0" smtClean="0">
                <a:cs typeface="2  Nazanin" panose="00000400000000000000" pitchFamily="2" charset="-78"/>
              </a:rPr>
              <a:t>.</a:t>
            </a:r>
          </a:p>
          <a:p>
            <a:pPr algn="just" rtl="1"/>
            <a:endParaRPr lang="fa-IR" sz="1600" b="1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b="1" dirty="0">
                <a:cs typeface="Titr" panose="00000700000000000000" pitchFamily="2" charset="-78"/>
              </a:rPr>
              <a:t>2</a:t>
            </a:r>
            <a:r>
              <a:rPr lang="fa-IR" b="1" dirty="0" smtClean="0">
                <a:cs typeface="Titr" panose="00000700000000000000" pitchFamily="2" charset="-78"/>
              </a:rPr>
              <a:t>) </a:t>
            </a:r>
            <a:r>
              <a:rPr lang="fa-IR" sz="1600" b="1" dirty="0">
                <a:cs typeface="2  Nazanin" panose="00000400000000000000" pitchFamily="2" charset="-78"/>
              </a:rPr>
              <a:t>مقرر شد، دبیرخانه کمیته پس از تکمیل کتاب راهنمای جامع توپونیمی ایران توسط آقای صاحبی، کتاب فوق را به منظور نظرخواهی به اعضای کمیته ارسال </a:t>
            </a:r>
            <a:r>
              <a:rPr lang="fa-IR" sz="1600" b="1" dirty="0" smtClean="0">
                <a:cs typeface="2  Nazanin" panose="00000400000000000000" pitchFamily="2" charset="-78"/>
              </a:rPr>
              <a:t>نماید.</a:t>
            </a:r>
          </a:p>
          <a:p>
            <a:pPr algn="just" rtl="1"/>
            <a:endParaRPr lang="fa-IR" sz="1600" b="1" dirty="0">
              <a:cs typeface="2  Nazanin" panose="00000400000000000000" pitchFamily="2" charset="-78"/>
            </a:endParaRPr>
          </a:p>
          <a:p>
            <a:pPr algn="just" rtl="1"/>
            <a:r>
              <a:rPr lang="fa-IR" dirty="0">
                <a:cs typeface="Titr" panose="00000700000000000000" pitchFamily="2" charset="-78"/>
              </a:rPr>
              <a:t>3</a:t>
            </a:r>
            <a:r>
              <a:rPr lang="fa-IR" sz="1600" b="1" dirty="0" smtClean="0">
                <a:cs typeface="2  Nazanin" panose="00000400000000000000" pitchFamily="2" charset="-78"/>
              </a:rPr>
              <a:t>) </a:t>
            </a:r>
            <a:r>
              <a:rPr lang="fa-IR" sz="1600" b="1" dirty="0">
                <a:cs typeface="2  Nazanin" panose="00000400000000000000" pitchFamily="2" charset="-78"/>
              </a:rPr>
              <a:t>مقرر شد، دبیرخانه کمیته دستورالعمل فعلی توپونیمی ایران را به وزارت آموزش و پرورش ارسال نماید.</a:t>
            </a:r>
          </a:p>
          <a:p>
            <a:pPr algn="just" rtl="1"/>
            <a:endParaRPr lang="fa-IR" sz="1600" b="1" dirty="0" smtClean="0">
              <a:cs typeface="2  Nazanin" panose="00000400000000000000" pitchFamily="2" charset="-78"/>
            </a:endParaRPr>
          </a:p>
          <a:p>
            <a:pPr algn="just" rtl="1"/>
            <a:endParaRPr lang="fa-IR" sz="1600" b="1" dirty="0">
              <a:cs typeface="2  Nazanin" panose="00000400000000000000" pitchFamily="2" charset="-78"/>
            </a:endParaRPr>
          </a:p>
          <a:p>
            <a:pPr algn="just" rtl="1"/>
            <a:endParaRPr lang="fa-IR" dirty="0" smtClean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2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4" y="182880"/>
            <a:ext cx="1545709" cy="1737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553" y="465513"/>
            <a:ext cx="7863840" cy="5575849"/>
          </a:xfrm>
        </p:spPr>
        <p:txBody>
          <a:bodyPr>
            <a:normAutofit fontScale="92500" lnSpcReduction="10000"/>
          </a:bodyPr>
          <a:lstStyle/>
          <a:p>
            <a:pPr algn="ctr" rtl="1"/>
            <a:r>
              <a:rPr lang="fa-IR" sz="1200" dirty="0" smtClean="0">
                <a:cs typeface="Titr" panose="00000700000000000000" pitchFamily="2" charset="-78"/>
              </a:rPr>
              <a:t>مروری بر مصوبات نودوهشتمین نشست کمیته تخصصی نام‌نگاری و یکسان‌سازی نام‌های جغرافیایی</a:t>
            </a:r>
            <a:endParaRPr lang="fa-IR" sz="1200" dirty="0">
              <a:cs typeface="Titr" panose="00000700000000000000" pitchFamily="2" charset="-78"/>
            </a:endParaRPr>
          </a:p>
          <a:p>
            <a:pPr algn="ctr" rtl="1"/>
            <a:endParaRPr lang="fa-IR" b="1" dirty="0" smtClean="0">
              <a:cs typeface="2  Nazanin" panose="00000400000000000000" pitchFamily="2" charset="-78"/>
            </a:endParaRPr>
          </a:p>
          <a:p>
            <a:pPr algn="ctr" rtl="1"/>
            <a:endParaRPr lang="fa-IR" b="1" dirty="0">
              <a:cs typeface="2 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2  Nazanin" panose="00000400000000000000" pitchFamily="2" charset="-78"/>
              </a:rPr>
              <a:t>4) </a:t>
            </a:r>
            <a:r>
              <a:rPr lang="fa-IR" b="1" dirty="0">
                <a:cs typeface="2  Nazanin" panose="00000400000000000000" pitchFamily="2" charset="-78"/>
              </a:rPr>
              <a:t>مقرر شد، چنانچه ارگان‌های عضو کمیته اعتراض یا پیشنهادی در خصوص نام‌های جغرافیایی دریافت می‌نمایند که در حیطه وظایف و اختیارات این کمیته می‌باشد، موضوع توسط اعضا به این کمیته ارجاع شود.</a:t>
            </a:r>
          </a:p>
          <a:p>
            <a:pPr algn="ctr" rtl="1"/>
            <a:endParaRPr lang="fa-IR" b="1" dirty="0" smtClean="0">
              <a:cs typeface="2  Nazanin" panose="00000400000000000000" pitchFamily="2" charset="-78"/>
            </a:endParaRPr>
          </a:p>
          <a:p>
            <a:pPr algn="ctr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2  Nazanin" panose="00000400000000000000" pitchFamily="2" charset="-78"/>
              </a:rPr>
              <a:t>5) </a:t>
            </a:r>
            <a:r>
              <a:rPr lang="fa-IR" b="1" dirty="0">
                <a:cs typeface="2  Nazanin" panose="00000400000000000000" pitchFamily="2" charset="-78"/>
              </a:rPr>
              <a:t>مقرر شد، سازمان جغرافیایی نیروهای مسلح با ارائه اطلاعات زبانی روستاها برگرفته از فرهنگ </a:t>
            </a:r>
            <a:r>
              <a:rPr lang="fa-IR" b="1" dirty="0" smtClean="0">
                <a:cs typeface="2  Nazanin" panose="00000400000000000000" pitchFamily="2" charset="-78"/>
              </a:rPr>
              <a:t>آبادی‌های </a:t>
            </a:r>
            <a:r>
              <a:rPr lang="fa-IR" b="1" dirty="0">
                <a:cs typeface="2  Nazanin" panose="00000400000000000000" pitchFamily="2" charset="-78"/>
              </a:rPr>
              <a:t>کشور، در جهت تدوین </a:t>
            </a:r>
            <a:r>
              <a:rPr lang="fa-IR" b="1" dirty="0" smtClean="0">
                <a:cs typeface="2  Nazanin" panose="00000400000000000000" pitchFamily="2" charset="-78"/>
              </a:rPr>
              <a:t>کتاب راهنمای </a:t>
            </a:r>
            <a:r>
              <a:rPr lang="fa-IR" b="1" dirty="0">
                <a:cs typeface="2  Nazanin" panose="00000400000000000000" pitchFamily="2" charset="-78"/>
              </a:rPr>
              <a:t>جامع توپونیمی با کمیته و آقای دکتر صاحبی همکاری </a:t>
            </a:r>
            <a:r>
              <a:rPr lang="fa-IR" b="1" dirty="0" smtClean="0">
                <a:cs typeface="2  Nazanin" panose="00000400000000000000" pitchFamily="2" charset="-78"/>
              </a:rPr>
              <a:t>نماید.</a:t>
            </a:r>
          </a:p>
          <a:p>
            <a:pPr algn="just" rtl="1"/>
            <a:endParaRPr lang="fa-IR" b="1" dirty="0">
              <a:cs typeface="2  Nazanin" panose="00000400000000000000" pitchFamily="2" charset="-78"/>
            </a:endParaRP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2  Nazanin" panose="00000400000000000000" pitchFamily="2" charset="-78"/>
              </a:rPr>
              <a:t>6) </a:t>
            </a:r>
            <a:r>
              <a:rPr lang="ar-SA" b="1" dirty="0">
                <a:cs typeface="2  Nazanin" panose="00000400000000000000" pitchFamily="2" charset="-78"/>
              </a:rPr>
              <a:t>پیرو مصوبه قبلی کمیته مقرر شد چنانچه اعضا در خصوص تعیین اعضای علمی و اجرایی (اعضای هیات تحریریه و شورای سیاست‌گذاری) نشریه نامهای جغرافیایی ایران پیشنهادی دارند تا تاریخ  1402/08/17به دبیرخانه کمیته ارسال نمایند.</a:t>
            </a:r>
            <a:endParaRPr lang="en-US" b="1" dirty="0">
              <a:cs typeface="2 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2  Nazanin" panose="00000400000000000000" pitchFamily="2" charset="-78"/>
              </a:rPr>
              <a:t>.</a:t>
            </a:r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02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182880"/>
            <a:ext cx="1545709" cy="1737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914" y="573579"/>
            <a:ext cx="7894088" cy="587709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Titr" panose="00000700000000000000" pitchFamily="2" charset="-78"/>
              </a:rPr>
              <a:t>دستور جلسه</a:t>
            </a:r>
          </a:p>
          <a:p>
            <a:pPr algn="r" rtl="1"/>
            <a:endParaRPr lang="fa-IR" dirty="0">
              <a:cs typeface="Titr" panose="00000700000000000000" pitchFamily="2" charset="-78"/>
            </a:endParaRPr>
          </a:p>
          <a:p>
            <a:pPr algn="just" rtl="1"/>
            <a:r>
              <a:rPr lang="fa-IR" b="1" dirty="0">
                <a:cs typeface="2  Nazanin" panose="00000400000000000000" pitchFamily="2" charset="-78"/>
              </a:rPr>
              <a:t>معرفی سایت کمیته تخصصی نام‌نگاری و یکسان‌سازی نام‌های جغرافیایی </a:t>
            </a:r>
            <a:r>
              <a:rPr lang="fa-IR" b="1" dirty="0" smtClean="0">
                <a:cs typeface="2  Nazanin" panose="00000400000000000000" pitchFamily="2" charset="-78"/>
              </a:rPr>
              <a:t>ایران</a:t>
            </a:r>
          </a:p>
          <a:p>
            <a:pPr algn="just" rtl="1"/>
            <a:endParaRPr lang="fa-IR" b="1" dirty="0">
              <a:cs typeface="2 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2  Nazanin" panose="00000400000000000000" pitchFamily="2" charset="-78"/>
              </a:rPr>
              <a:t> طرح نظرات اعضا در خصوص اساسنامه نشریه نام‌های </a:t>
            </a:r>
            <a:r>
              <a:rPr lang="fa-IR" b="1" dirty="0">
                <a:cs typeface="2  Nazanin" panose="00000400000000000000" pitchFamily="2" charset="-78"/>
              </a:rPr>
              <a:t>جغرافیایی </a:t>
            </a:r>
            <a:r>
              <a:rPr lang="fa-IR" b="1" dirty="0" smtClean="0">
                <a:cs typeface="2  Nazanin" panose="00000400000000000000" pitchFamily="2" charset="-78"/>
              </a:rPr>
              <a:t>ایران</a:t>
            </a: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b="1" dirty="0">
                <a:cs typeface="2  Nazanin" panose="00000400000000000000" pitchFamily="2" charset="-78"/>
              </a:rPr>
              <a:t>طرح نظرات اعضا در خصوص بررسی شرح خدمات پروژه توسعه و تکمیل پایگاه ملی نام‌های جغرافیایی </a:t>
            </a:r>
            <a:r>
              <a:rPr lang="fa-IR" b="1" dirty="0" smtClean="0">
                <a:cs typeface="2  Nazanin" panose="00000400000000000000" pitchFamily="2" charset="-78"/>
              </a:rPr>
              <a:t>ایران</a:t>
            </a:r>
          </a:p>
          <a:p>
            <a:pPr algn="just" rtl="1"/>
            <a:endParaRPr lang="fa-IR" b="1" dirty="0">
              <a:cs typeface="2  Nazanin" panose="00000400000000000000" pitchFamily="2" charset="-78"/>
            </a:endParaRPr>
          </a:p>
          <a:p>
            <a:pPr algn="just" rtl="1"/>
            <a:r>
              <a:rPr lang="fa-IR" b="1" dirty="0">
                <a:cs typeface="2  Nazanin" panose="00000400000000000000" pitchFamily="2" charset="-78"/>
              </a:rPr>
              <a:t>ارائه گزارش سرکارخانم چراغچی(نماینده محترم وزارت میراث فرهنگی، گردشگری و صنایع دستی) با موضوع فرآیندهای مرتبط با نام‌های جغرافیایی در وزارت میراث فرهنگی، گردشگری و صنایع دستی "اعم از روش‌های گردآوری، ثبت و ذخیره‌سازی و نحوه ارائه نام‌ها با نگارش صحیح و استاندارد به منظور جلوگیری از تشتت و اختلاف در نام‌های جغرافیایی</a:t>
            </a:r>
            <a:r>
              <a:rPr lang="fa-IR" b="1" dirty="0" smtClean="0">
                <a:cs typeface="2  Nazanin" panose="00000400000000000000" pitchFamily="2" charset="-78"/>
              </a:rPr>
              <a:t>"</a:t>
            </a: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2  Nazanin" panose="00000400000000000000" pitchFamily="2" charset="-78"/>
              </a:rPr>
              <a:t>ارائه گزارش و شرح خدمات کارگروه نام‌های دریایی و بستر دریا توسط آقای علی سلطان‌پور</a:t>
            </a:r>
            <a:endParaRPr lang="fa-IR" b="1" dirty="0">
              <a:cs typeface="2  Nazanin" panose="00000400000000000000" pitchFamily="2" charset="-78"/>
            </a:endParaRP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endParaRPr lang="fa-IR" b="1" dirty="0">
              <a:cs typeface="2  Nazanin" panose="00000400000000000000" pitchFamily="2" charset="-78"/>
            </a:endParaRPr>
          </a:p>
          <a:p>
            <a:pPr algn="just" rtl="1"/>
            <a:endParaRPr lang="fa-IR" b="1" dirty="0">
              <a:cs typeface="2  Nazanin" panose="00000400000000000000" pitchFamily="2" charset="-78"/>
            </a:endParaRPr>
          </a:p>
          <a:p>
            <a:pPr marL="0" indent="0" algn="just" rtl="1">
              <a:buNone/>
            </a:pPr>
            <a:endParaRPr lang="en-US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49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182880"/>
            <a:ext cx="1545709" cy="1737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164" y="2718262"/>
            <a:ext cx="3898669" cy="3323099"/>
          </a:xfrm>
        </p:spPr>
        <p:txBody>
          <a:bodyPr/>
          <a:lstStyle/>
          <a:p>
            <a:r>
              <a:rPr lang="fa-IR" sz="3200" dirty="0">
                <a:cs typeface="B Titr" panose="00000700000000000000" pitchFamily="2" charset="-78"/>
              </a:rPr>
              <a:t>با تشکر از توجه </a:t>
            </a:r>
            <a:r>
              <a:rPr lang="fa-IR" sz="3200" dirty="0" smtClean="0">
                <a:cs typeface="B Titr" panose="00000700000000000000" pitchFamily="2" charset="-78"/>
              </a:rPr>
              <a:t>شما</a:t>
            </a:r>
          </a:p>
          <a:p>
            <a:endParaRPr lang="en-US" dirty="0">
              <a:cs typeface="B Titr" panose="000007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1275</TotalTime>
  <Words>382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Tahoma</vt:lpstr>
      <vt:lpstr>B Nazanin</vt:lpstr>
      <vt:lpstr>2  Nazanin</vt:lpstr>
      <vt:lpstr>Wingdings 3</vt:lpstr>
      <vt:lpstr>Arial</vt:lpstr>
      <vt:lpstr>Titr</vt:lpstr>
      <vt:lpstr>B Titr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Rahele Alizadeh</dc:creator>
  <cp:lastModifiedBy>Rahele Alizadeh</cp:lastModifiedBy>
  <cp:revision>76</cp:revision>
  <dcterms:created xsi:type="dcterms:W3CDTF">2023-10-22T11:22:15Z</dcterms:created>
  <dcterms:modified xsi:type="dcterms:W3CDTF">2024-02-13T05:42:30Z</dcterms:modified>
</cp:coreProperties>
</file>